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6"/>
  </p:notesMasterIdLst>
  <p:sldIdLst>
    <p:sldId id="256" r:id="rId2"/>
    <p:sldId id="331" r:id="rId3"/>
    <p:sldId id="257" r:id="rId4"/>
    <p:sldId id="292" r:id="rId5"/>
    <p:sldId id="293" r:id="rId6"/>
    <p:sldId id="287" r:id="rId7"/>
    <p:sldId id="294" r:id="rId8"/>
    <p:sldId id="288" r:id="rId9"/>
    <p:sldId id="295" r:id="rId10"/>
    <p:sldId id="291" r:id="rId11"/>
    <p:sldId id="296" r:id="rId12"/>
    <p:sldId id="290" r:id="rId13"/>
    <p:sldId id="285" r:id="rId14"/>
    <p:sldId id="286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08:50:42.393" v="192" actId="255"/>
      <pc:docMkLst>
        <pc:docMk/>
      </pc:docMkLst>
      <pc:sldChg chg="modSp mod">
        <pc:chgData name="Bossink, A. (Annemarie)" userId="2c853493-b21d-42bb-829b-19a3bc3b45c3" providerId="ADAL" clId="{03F4363A-F554-4198-BE3A-CF00DE7B878C}" dt="2026-08-20T08:46:34.686" v="164" actId="20577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08:46:34.686" v="164" actId="20577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2:34:08.354" v="5" actId="27636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35:26.765" v="51" actId="478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2:34:52.605" v="12" actId="20577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17T12:35:21.206" v="50" actId="20577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51:33.252" v="78" actId="20577"/>
        <pc:sldMkLst>
          <pc:docMk/>
          <pc:sldMk cId="1861455243" sldId="285"/>
        </pc:sldMkLst>
        <pc:spChg chg="mod">
          <ac:chgData name="Bossink, A. (Annemarie)" userId="2c853493-b21d-42bb-829b-19a3bc3b45c3" providerId="ADAL" clId="{03F4363A-F554-4198-BE3A-CF00DE7B878C}" dt="2026-08-17T12:49:58.747" v="67" actId="20577"/>
          <ac:spMkLst>
            <pc:docMk/>
            <pc:sldMk cId="1861455243" sldId="285"/>
            <ac:spMk id="2" creationId="{94DCA8EA-798A-597E-C81C-F0328CABBB93}"/>
          </ac:spMkLst>
        </pc:spChg>
        <pc:spChg chg="mod">
          <ac:chgData name="Bossink, A. (Annemarie)" userId="2c853493-b21d-42bb-829b-19a3bc3b45c3" providerId="ADAL" clId="{03F4363A-F554-4198-BE3A-CF00DE7B878C}" dt="2026-08-17T12:51:33.252" v="78" actId="20577"/>
          <ac:spMkLst>
            <pc:docMk/>
            <pc:sldMk cId="1861455243" sldId="285"/>
            <ac:spMk id="3" creationId="{50EB7665-4E5F-6E22-3DCD-2EF9450DD94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48:48.289" v="61" actId="20577"/>
        <pc:sldMkLst>
          <pc:docMk/>
          <pc:sldMk cId="1735567651" sldId="286"/>
        </pc:sldMkLst>
        <pc:spChg chg="mod">
          <ac:chgData name="Bossink, A. (Annemarie)" userId="2c853493-b21d-42bb-829b-19a3bc3b45c3" providerId="ADAL" clId="{03F4363A-F554-4198-BE3A-CF00DE7B878C}" dt="2026-08-17T12:48:13.593" v="57" actId="20577"/>
          <ac:spMkLst>
            <pc:docMk/>
            <pc:sldMk cId="1735567651" sldId="286"/>
            <ac:spMk id="2" creationId="{B041A440-7FB6-58F0-8E11-ABDA9C9E7E88}"/>
          </ac:spMkLst>
        </pc:spChg>
        <pc:spChg chg="mod">
          <ac:chgData name="Bossink, A. (Annemarie)" userId="2c853493-b21d-42bb-829b-19a3bc3b45c3" providerId="ADAL" clId="{03F4363A-F554-4198-BE3A-CF00DE7B878C}" dt="2026-08-17T12:48:48.289" v="61" actId="20577"/>
          <ac:spMkLst>
            <pc:docMk/>
            <pc:sldMk cId="1735567651" sldId="286"/>
            <ac:spMk id="3" creationId="{9DE88402-1C16-0283-81E9-C15B9D71628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9:34.367" v="178" actId="255"/>
        <pc:sldMkLst>
          <pc:docMk/>
          <pc:sldMk cId="3687403231" sldId="287"/>
        </pc:sldMkLst>
        <pc:spChg chg="mod">
          <ac:chgData name="Bossink, A. (Annemarie)" userId="2c853493-b21d-42bb-829b-19a3bc3b45c3" providerId="ADAL" clId="{03F4363A-F554-4198-BE3A-CF00DE7B878C}" dt="2026-08-20T08:49:34.367" v="178" actId="255"/>
          <ac:spMkLst>
            <pc:docMk/>
            <pc:sldMk cId="3687403231" sldId="287"/>
            <ac:spMk id="2" creationId="{6B485D45-82BA-A824-B5EA-C6E7400FEFDF}"/>
          </ac:spMkLst>
        </pc:spChg>
        <pc:spChg chg="mod">
          <ac:chgData name="Bossink, A. (Annemarie)" userId="2c853493-b21d-42bb-829b-19a3bc3b45c3" providerId="ADAL" clId="{03F4363A-F554-4198-BE3A-CF00DE7B878C}" dt="2026-08-17T12:57:17.741" v="160" actId="6549"/>
          <ac:spMkLst>
            <pc:docMk/>
            <pc:sldMk cId="3687403231" sldId="287"/>
            <ac:spMk id="3" creationId="{EF097BA1-C8F3-86AD-84ED-FC13F1FABDDC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9:57.596" v="180" actId="255"/>
        <pc:sldMkLst>
          <pc:docMk/>
          <pc:sldMk cId="402606070" sldId="288"/>
        </pc:sldMkLst>
        <pc:spChg chg="mod">
          <ac:chgData name="Bossink, A. (Annemarie)" userId="2c853493-b21d-42bb-829b-19a3bc3b45c3" providerId="ADAL" clId="{03F4363A-F554-4198-BE3A-CF00DE7B878C}" dt="2026-08-20T08:49:57.596" v="180" actId="255"/>
          <ac:spMkLst>
            <pc:docMk/>
            <pc:sldMk cId="402606070" sldId="288"/>
            <ac:spMk id="2" creationId="{B0E9D104-878C-5268-B249-48B26C589E2F}"/>
          </ac:spMkLst>
        </pc:spChg>
        <pc:spChg chg="mod">
          <ac:chgData name="Bossink, A. (Annemarie)" userId="2c853493-b21d-42bb-829b-19a3bc3b45c3" providerId="ADAL" clId="{03F4363A-F554-4198-BE3A-CF00DE7B878C}" dt="2026-08-17T12:55:21.445" v="115" actId="20577"/>
          <ac:spMkLst>
            <pc:docMk/>
            <pc:sldMk cId="402606070" sldId="288"/>
            <ac:spMk id="3" creationId="{869A08D1-B8F1-14FB-4327-FD9A57672C9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50:42.393" v="192" actId="255"/>
        <pc:sldMkLst>
          <pc:docMk/>
          <pc:sldMk cId="3156679330" sldId="290"/>
        </pc:sldMkLst>
        <pc:spChg chg="mod">
          <ac:chgData name="Bossink, A. (Annemarie)" userId="2c853493-b21d-42bb-829b-19a3bc3b45c3" providerId="ADAL" clId="{03F4363A-F554-4198-BE3A-CF00DE7B878C}" dt="2026-08-20T08:50:42.393" v="192" actId="255"/>
          <ac:spMkLst>
            <pc:docMk/>
            <pc:sldMk cId="3156679330" sldId="290"/>
            <ac:spMk id="2" creationId="{FEFA3A18-A1F2-2688-D670-DCEA94B6A275}"/>
          </ac:spMkLst>
        </pc:spChg>
        <pc:spChg chg="mod">
          <ac:chgData name="Bossink, A. (Annemarie)" userId="2c853493-b21d-42bb-829b-19a3bc3b45c3" providerId="ADAL" clId="{03F4363A-F554-4198-BE3A-CF00DE7B878C}" dt="2026-08-17T12:52:03.714" v="79" actId="20577"/>
          <ac:spMkLst>
            <pc:docMk/>
            <pc:sldMk cId="3156679330" sldId="290"/>
            <ac:spMk id="3" creationId="{CA4BDFF7-05C4-2E0C-FC86-F42AAB55D188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50:20.393" v="186" actId="255"/>
        <pc:sldMkLst>
          <pc:docMk/>
          <pc:sldMk cId="1689661861" sldId="291"/>
        </pc:sldMkLst>
        <pc:spChg chg="mod">
          <ac:chgData name="Bossink, A. (Annemarie)" userId="2c853493-b21d-42bb-829b-19a3bc3b45c3" providerId="ADAL" clId="{03F4363A-F554-4198-BE3A-CF00DE7B878C}" dt="2026-08-20T08:50:20.393" v="186" actId="255"/>
          <ac:spMkLst>
            <pc:docMk/>
            <pc:sldMk cId="1689661861" sldId="291"/>
            <ac:spMk id="2" creationId="{5D0BDC9F-46AE-8A88-E6F6-77DB78B4FDE9}"/>
          </ac:spMkLst>
        </pc:spChg>
        <pc:spChg chg="mod">
          <ac:chgData name="Bossink, A. (Annemarie)" userId="2c853493-b21d-42bb-829b-19a3bc3b45c3" providerId="ADAL" clId="{03F4363A-F554-4198-BE3A-CF00DE7B878C}" dt="2026-08-17T12:53:10.846" v="92" actId="12"/>
          <ac:spMkLst>
            <pc:docMk/>
            <pc:sldMk cId="1689661861" sldId="291"/>
            <ac:spMk id="3" creationId="{51BF13C9-0778-0991-D7D4-E5E088A8F57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7:17.521" v="167" actId="255"/>
        <pc:sldMkLst>
          <pc:docMk/>
          <pc:sldMk cId="4172295798" sldId="292"/>
        </pc:sldMkLst>
        <pc:spChg chg="mod">
          <ac:chgData name="Bossink, A. (Annemarie)" userId="2c853493-b21d-42bb-829b-19a3bc3b45c3" providerId="ADAL" clId="{03F4363A-F554-4198-BE3A-CF00DE7B878C}" dt="2026-08-20T08:47:17.521" v="167" actId="255"/>
          <ac:spMkLst>
            <pc:docMk/>
            <pc:sldMk cId="4172295798" sldId="292"/>
            <ac:spMk id="2" creationId="{64987236-AC36-50FD-FAFB-AE55CBA62D64}"/>
          </ac:spMkLst>
        </pc:spChg>
        <pc:spChg chg="mod">
          <ac:chgData name="Bossink, A. (Annemarie)" userId="2c853493-b21d-42bb-829b-19a3bc3b45c3" providerId="ADAL" clId="{03F4363A-F554-4198-BE3A-CF00DE7B878C}" dt="2026-08-17T12:35:42.679" v="53" actId="12"/>
          <ac:spMkLst>
            <pc:docMk/>
            <pc:sldMk cId="4172295798" sldId="292"/>
            <ac:spMk id="3" creationId="{DC1ED671-6A42-A96D-D950-F45FEE175F5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7:38.968" v="170" actId="255"/>
        <pc:sldMkLst>
          <pc:docMk/>
          <pc:sldMk cId="905522001" sldId="293"/>
        </pc:sldMkLst>
        <pc:spChg chg="mod">
          <ac:chgData name="Bossink, A. (Annemarie)" userId="2c853493-b21d-42bb-829b-19a3bc3b45c3" providerId="ADAL" clId="{03F4363A-F554-4198-BE3A-CF00DE7B878C}" dt="2026-08-20T08:47:38.968" v="170" actId="255"/>
          <ac:spMkLst>
            <pc:docMk/>
            <pc:sldMk cId="905522001" sldId="293"/>
            <ac:spMk id="2" creationId="{1A4F994A-2153-CEA5-C5B5-037D9BB3860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49:49.073" v="179" actId="255"/>
        <pc:sldMkLst>
          <pc:docMk/>
          <pc:sldMk cId="1295701774" sldId="294"/>
        </pc:sldMkLst>
        <pc:spChg chg="mod">
          <ac:chgData name="Bossink, A. (Annemarie)" userId="2c853493-b21d-42bb-829b-19a3bc3b45c3" providerId="ADAL" clId="{03F4363A-F554-4198-BE3A-CF00DE7B878C}" dt="2026-08-20T08:49:49.073" v="179" actId="255"/>
          <ac:spMkLst>
            <pc:docMk/>
            <pc:sldMk cId="1295701774" sldId="294"/>
            <ac:spMk id="2" creationId="{4E8A04EE-7E2A-BDB5-5C5E-B54493E07090}"/>
          </ac:spMkLst>
        </pc:spChg>
        <pc:spChg chg="mod">
          <ac:chgData name="Bossink, A. (Annemarie)" userId="2c853493-b21d-42bb-829b-19a3bc3b45c3" providerId="ADAL" clId="{03F4363A-F554-4198-BE3A-CF00DE7B878C}" dt="2026-08-17T12:57:09.958" v="159" actId="20577"/>
          <ac:spMkLst>
            <pc:docMk/>
            <pc:sldMk cId="1295701774" sldId="294"/>
            <ac:spMk id="3" creationId="{D81C73C2-05EA-9D19-2D2B-280343EDF90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50:08.744" v="183" actId="255"/>
        <pc:sldMkLst>
          <pc:docMk/>
          <pc:sldMk cId="3079575990" sldId="295"/>
        </pc:sldMkLst>
        <pc:spChg chg="mod">
          <ac:chgData name="Bossink, A. (Annemarie)" userId="2c853493-b21d-42bb-829b-19a3bc3b45c3" providerId="ADAL" clId="{03F4363A-F554-4198-BE3A-CF00DE7B878C}" dt="2026-08-20T08:50:08.744" v="183" actId="255"/>
          <ac:spMkLst>
            <pc:docMk/>
            <pc:sldMk cId="3079575990" sldId="295"/>
            <ac:spMk id="2" creationId="{732C0210-5E93-5745-436A-661BF370E958}"/>
          </ac:spMkLst>
        </pc:spChg>
        <pc:spChg chg="mod">
          <ac:chgData name="Bossink, A. (Annemarie)" userId="2c853493-b21d-42bb-829b-19a3bc3b45c3" providerId="ADAL" clId="{03F4363A-F554-4198-BE3A-CF00DE7B878C}" dt="2026-08-17T12:54:59.122" v="106" actId="20577"/>
          <ac:spMkLst>
            <pc:docMk/>
            <pc:sldMk cId="3079575990" sldId="295"/>
            <ac:spMk id="3" creationId="{2720D96C-C4F0-D43C-71D0-969152FA723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08:50:31.617" v="189" actId="255"/>
        <pc:sldMkLst>
          <pc:docMk/>
          <pc:sldMk cId="85349931" sldId="296"/>
        </pc:sldMkLst>
        <pc:spChg chg="mod">
          <ac:chgData name="Bossink, A. (Annemarie)" userId="2c853493-b21d-42bb-829b-19a3bc3b45c3" providerId="ADAL" clId="{03F4363A-F554-4198-BE3A-CF00DE7B878C}" dt="2026-08-20T08:50:31.617" v="189" actId="255"/>
          <ac:spMkLst>
            <pc:docMk/>
            <pc:sldMk cId="85349931" sldId="296"/>
            <ac:spMk id="2" creationId="{E14F68E5-E242-0ED3-9987-B3BB1933D917}"/>
          </ac:spMkLst>
        </pc:spChg>
        <pc:spChg chg="mod">
          <ac:chgData name="Bossink, A. (Annemarie)" userId="2c853493-b21d-42bb-829b-19a3bc3b45c3" providerId="ADAL" clId="{03F4363A-F554-4198-BE3A-CF00DE7B878C}" dt="2026-08-17T12:52:26.049" v="86" actId="20577"/>
          <ac:spMkLst>
            <pc:docMk/>
            <pc:sldMk cId="85349931" sldId="296"/>
            <ac:spMk id="3" creationId="{5650F398-14BF-CA20-151F-E852547EFAD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2:34:46.478" v="10" actId="478"/>
        <pc:sldMkLst>
          <pc:docMk/>
          <pc:sldMk cId="3569671885" sldId="331"/>
        </pc:sldMkLst>
        <pc:spChg chg="mod">
          <ac:chgData name="Bossink, A. (Annemarie)" userId="2c853493-b21d-42bb-829b-19a3bc3b45c3" providerId="ADAL" clId="{03F4363A-F554-4198-BE3A-CF00DE7B878C}" dt="2026-08-17T12:34:44.543" v="9" actId="20577"/>
          <ac:spMkLst>
            <pc:docMk/>
            <pc:sldMk cId="3569671885" sldId="331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dirty="0"/>
              <a:t>Persoonlijke hygiëne van zorgvrager, bezoeker en mantelzorger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5881" y="4207058"/>
            <a:ext cx="9998044" cy="1655762"/>
          </a:xfrm>
        </p:spPr>
        <p:txBody>
          <a:bodyPr>
            <a:normAutofit fontScale="92500" lnSpcReduction="10000"/>
          </a:bodyPr>
          <a:lstStyle/>
          <a:p>
            <a:r>
              <a:rPr lang="nl-NL" sz="2200" dirty="0"/>
              <a:t>Onderdeel van de Gouden Standaard Infectiepreventie in het onderwijs:</a:t>
            </a:r>
          </a:p>
          <a:p>
            <a:pPr marL="457200" indent="-457200">
              <a:buAutoNum type="arabicPeriod"/>
            </a:pPr>
            <a:r>
              <a:rPr lang="nl-NL" sz="2200" dirty="0"/>
              <a:t>Rol en verantwoordelijkheid van de zorgprofessional</a:t>
            </a:r>
          </a:p>
          <a:p>
            <a:pPr marL="457200" indent="-457200">
              <a:buAutoNum type="arabicPeriod"/>
            </a:pPr>
            <a:endParaRPr lang="nl-NL" dirty="0"/>
          </a:p>
          <a:p>
            <a:r>
              <a:rPr lang="nl-NL" sz="1300" i="1" dirty="0"/>
              <a:t>Deze PPT is gebaseerd op de SRI richtlijn Langdurige Zorg:</a:t>
            </a:r>
          </a:p>
          <a:p>
            <a:r>
              <a:rPr lang="nl-NL" sz="1300" i="1" dirty="0"/>
              <a:t>Persoonlijke hygiëne van cliënt, bezoeker en mantelzorger dd. 07-10-2024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is persoonlijke hygiëne belangrijk?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🦠 Om te voorkomen dat ziektekiemen zich verspreiden</a:t>
            </a:r>
          </a:p>
          <a:p>
            <a:pPr marL="0" indent="0">
              <a:buNone/>
            </a:pPr>
            <a:r>
              <a:rPr lang="nl-NL" sz="2400" dirty="0"/>
              <a:t>🤝 Om zorgvrager, bezoekers, mantelzorgers en zorgmedewerkers te beschermen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Goede persoonlijke hygiëne verkleint de kans op:</a:t>
            </a:r>
          </a:p>
          <a:p>
            <a:pPr marL="0" indent="0">
              <a:buNone/>
            </a:pPr>
            <a:r>
              <a:rPr lang="nl-NL" sz="2400" dirty="0"/>
              <a:t>🦠 infecties</a:t>
            </a:r>
          </a:p>
          <a:p>
            <a:pPr marL="0" indent="0">
              <a:buNone/>
            </a:pPr>
            <a:r>
              <a:rPr lang="nl-NL" sz="2400" dirty="0"/>
              <a:t>🩹 huidproblemen</a:t>
            </a:r>
          </a:p>
          <a:p>
            <a:pPr marL="0" indent="0">
              <a:buNone/>
            </a:pPr>
            <a:r>
              <a:rPr lang="nl-NL" sz="2400" dirty="0"/>
              <a:t>🚨 uitbraken in de zorg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D7DB5-7319-3DDA-3C82-29029EAB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87236-AC36-50FD-FAFB-AE55CBA6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Intakegesprek met de zorgvrager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1ED671-6A42-A96D-D950-F45FEE175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Bij de start van de zorg (intake) bespreek je infectierisico’s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Wat bespreek je?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❓ Heeft de zorgvrager een infectie (bijv. verkoudheid, griep)?</a:t>
            </a:r>
          </a:p>
          <a:p>
            <a:pPr marL="0" indent="0">
              <a:buNone/>
            </a:pPr>
            <a:r>
              <a:rPr lang="nl-NL" sz="2400" dirty="0"/>
              <a:t>❓ Is de zorgvrager drager van een resistente bacterie (zoals MRSA)?</a:t>
            </a:r>
          </a:p>
          <a:p>
            <a:pPr marL="0" indent="0">
              <a:buNone/>
            </a:pPr>
            <a:r>
              <a:rPr lang="nl-NL" sz="2400" dirty="0"/>
              <a:t>❓ Zijn huisgenoten ziek?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74C6CC9-A40E-441C-647E-0102B7AF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229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30E52-F287-4BD9-0F20-3BE33A06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F994A-2153-CEA5-C5B5-037D9BB3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Intakegesprek met de zorgvrager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2134F2-2DBF-BD6C-B933-816E91D41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Wat doe jij als zorgverlener?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Stel deze vragen liefst vóór de start van de zorg</a:t>
            </a:r>
          </a:p>
          <a:p>
            <a:pPr marL="0" indent="0">
              <a:buNone/>
            </a:pPr>
            <a:r>
              <a:rPr lang="nl-NL" sz="2400" dirty="0"/>
              <a:t>✅ Bepaal of extra maatregelen nodig zijn (bijv. isolatie)</a:t>
            </a:r>
          </a:p>
          <a:p>
            <a:pPr marL="0" indent="0">
              <a:buNone/>
            </a:pPr>
            <a:r>
              <a:rPr lang="nl-NL" sz="2400" dirty="0"/>
              <a:t>✅ Leg duidelijk uit waarom maatregelen nodig zijn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758274-95DF-CA45-7DD5-B53A24A5B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5522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485D45-82BA-A824-B5EA-C6E7400FE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Hygiëne voor de zorgvrager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097BA1-C8F3-86AD-84ED-FC13F1FAB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2600" dirty="0"/>
              <a:t>Cliënten kunnen zelf helpen infecties te voorkomen</a:t>
            </a:r>
          </a:p>
          <a:p>
            <a:pPr marL="0" indent="0">
              <a:buNone/>
            </a:pPr>
            <a:endParaRPr lang="nl-NL" sz="2600" b="1" dirty="0"/>
          </a:p>
          <a:p>
            <a:pPr marL="0" indent="0">
              <a:buNone/>
            </a:pPr>
            <a:r>
              <a:rPr lang="nl-NL" sz="2600" b="1" dirty="0"/>
              <a:t>Belangrijkste afspraken:</a:t>
            </a:r>
          </a:p>
          <a:p>
            <a:endParaRPr lang="nl-NL" sz="2600" dirty="0"/>
          </a:p>
          <a:p>
            <a:pPr marL="0" indent="0">
              <a:buNone/>
            </a:pPr>
            <a:r>
              <a:rPr lang="nl-NL" sz="2600" dirty="0"/>
              <a:t>✋ handen wassen </a:t>
            </a:r>
          </a:p>
          <a:p>
            <a:pPr lvl="1"/>
            <a:r>
              <a:rPr lang="nl-NL" sz="2200" dirty="0"/>
              <a:t>voor eten</a:t>
            </a:r>
          </a:p>
          <a:p>
            <a:pPr lvl="1"/>
            <a:r>
              <a:rPr lang="nl-NL" sz="2200" dirty="0"/>
              <a:t>na toiletgebruik</a:t>
            </a:r>
          </a:p>
          <a:p>
            <a:pPr lvl="1"/>
            <a:r>
              <a:rPr lang="nl-NL" sz="2200" dirty="0"/>
              <a:t>na hoesten of niezen</a:t>
            </a:r>
          </a:p>
          <a:p>
            <a:pPr marL="0" indent="0">
              <a:buNone/>
            </a:pPr>
            <a:r>
              <a:rPr lang="nl-NL" sz="2600" dirty="0"/>
              <a:t>🧴 eigen, schone toiletartikelen gebruiken</a:t>
            </a:r>
          </a:p>
          <a:p>
            <a:pPr marL="0" indent="0">
              <a:buNone/>
            </a:pPr>
            <a:r>
              <a:rPr lang="nl-NL" sz="2600" dirty="0"/>
              <a:t>🩹 wonden, katheters en verbanden niet aanraken</a:t>
            </a:r>
          </a:p>
          <a:p>
            <a:pPr marL="0" indent="0">
              <a:buNone/>
            </a:pPr>
            <a:r>
              <a:rPr lang="nl-NL" sz="2600" dirty="0"/>
              <a:t>🤧 hoesten en niezen in de </a:t>
            </a:r>
            <a:r>
              <a:rPr lang="nl-NL" sz="2600" dirty="0" err="1"/>
              <a:t>elleboog</a:t>
            </a:r>
            <a:r>
              <a:rPr lang="nl-NL" sz="2600" dirty="0"/>
              <a:t> of een papieren zakdoek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2049099-51A7-4225-07AC-BA322932F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40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2062F-3DEE-3EB3-5EEE-C17DEA26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8A04EE-7E2A-BDB5-5C5E-B54493E07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Hygiëne voor de zorgvrager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1C73C2-05EA-9D19-2D2B-280343EDF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Jouw rol als zorgverlener: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💬 leg het uit in eenvoudige taal </a:t>
            </a:r>
          </a:p>
          <a:p>
            <a:pPr marL="0" indent="0">
              <a:buNone/>
            </a:pPr>
            <a:r>
              <a:rPr lang="nl-NL" sz="2400" dirty="0"/>
              <a:t>🔁 herhaal de uitleg regelmatig</a:t>
            </a:r>
          </a:p>
          <a:p>
            <a:pPr marL="0" indent="0">
              <a:buNone/>
            </a:pPr>
            <a:r>
              <a:rPr lang="nl-NL" sz="2400" dirty="0"/>
              <a:t>🖼️ gebruik pictogrammen, posters of doe het voor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43E2887-8AD1-8C51-556D-FE71B476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5701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49F9D-54BC-2BFD-4435-9B22876A9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E9D104-878C-5268-B249-48B26C589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Hygiëne voor bezoekers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9A08D1-B8F1-14FB-4327-FD9A57672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Bezoekers kunnen ook ziektekiemen meenemen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Wat moeten bezoekers doen?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✋ handen wassen op dezelfde momenten als cliënten</a:t>
            </a:r>
          </a:p>
          <a:p>
            <a:pPr marL="0" indent="0">
              <a:buNone/>
            </a:pPr>
            <a:r>
              <a:rPr lang="nl-NL" sz="2400" dirty="0"/>
              <a:t>🤧 hoesten en niezen in </a:t>
            </a:r>
            <a:r>
              <a:rPr lang="nl-NL" sz="2400" dirty="0" err="1"/>
              <a:t>elleboog</a:t>
            </a:r>
            <a:r>
              <a:rPr lang="nl-NL" sz="2400" dirty="0"/>
              <a:t> of zakdoek</a:t>
            </a:r>
          </a:p>
          <a:p>
            <a:pPr marL="0" indent="0">
              <a:buNone/>
            </a:pPr>
            <a:r>
              <a:rPr lang="nl-NL" sz="2400" dirty="0"/>
              <a:t>🚫 niet langskomen bij ziekte (zoals griep)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436426-F096-95DB-1B24-4C4A3A7A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60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DD07A-0CD1-1B9C-8C4B-FAB12786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2C0210-5E93-5745-436A-661BF370E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Hygiëne voor bezoekers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20D96C-C4F0-D43C-71D0-969152FA7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Jouw rol als zorgverlener 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ℹ️ informeer bezoekers duidelijk</a:t>
            </a:r>
          </a:p>
          <a:p>
            <a:pPr marL="0" indent="0">
              <a:buNone/>
            </a:pPr>
            <a:r>
              <a:rPr lang="nl-NL" sz="2400" dirty="0"/>
              <a:t>🖼️ gebruik posters en pictogrammen</a:t>
            </a:r>
          </a:p>
          <a:p>
            <a:pPr marL="0" indent="0">
              <a:buNone/>
            </a:pPr>
            <a:r>
              <a:rPr lang="nl-NL" sz="2400" dirty="0"/>
              <a:t>🧼 zorg dat zeep en handdoeken aanwezig zijn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22D4F91-2C42-DF44-FF44-14B80C6DA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79575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B07B2-FBF8-136E-C1E1-FB7333EC5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BDC9F-46AE-8A88-E6F6-77DB78B4F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Hygiëne voor mantelzorgers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BF13C9-0778-0991-D7D4-E5E088A8F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Mantelzorgers geven vaak intensieve zorg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Belangrijk voor mantelzorgers: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✋ goede handhygiëne vóór, tijdens en na zorghandelingen</a:t>
            </a:r>
          </a:p>
          <a:p>
            <a:pPr marL="0" indent="0">
              <a:buNone/>
            </a:pPr>
            <a:r>
              <a:rPr lang="nl-NL" sz="2400" dirty="0"/>
              <a:t>👀 letten op tekenen van infectie bij de cliënt</a:t>
            </a:r>
          </a:p>
          <a:p>
            <a:pPr marL="0" indent="0">
              <a:buNone/>
            </a:pPr>
            <a:r>
              <a:rPr lang="nl-NL" sz="2400" dirty="0"/>
              <a:t>🧤 zo nodig gebruik van beschermende middelen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5F0DDD2-97CF-49D3-5081-F88AE5D58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9661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860B-66B8-9BE0-CEA1-AB38BEB6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F68E5-E242-0ED3-9987-B3BB1933D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Hygiëne voor mantelzorgers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50F398-14BF-CA20-151F-E852547EF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Jouw rol als zorgmedewerker: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🎓 geef uitleg en laat handelingen zien</a:t>
            </a:r>
          </a:p>
          <a:p>
            <a:pPr marL="0" indent="0">
              <a:buNone/>
            </a:pPr>
            <a:r>
              <a:rPr lang="nl-NL" sz="2400" dirty="0"/>
              <a:t>📄 geef duidelijke instructies (liefst met pictogrammen)</a:t>
            </a:r>
          </a:p>
          <a:p>
            <a:pPr marL="0" indent="0">
              <a:buNone/>
            </a:pPr>
            <a:r>
              <a:rPr lang="nl-NL" sz="2400" dirty="0"/>
              <a:t>🔄 controleer of uitleg goed is begrepen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014991-CFFB-47B9-EB8C-37828D8DB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5349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A22F0-613E-0927-4CF0-12913D03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A3A18-A1F2-2688-D670-DCEA94B6A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Organisatie van zorg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4BDFF7-05C4-2E0C-FC86-F42AAB55D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Een goede omgeving helpt bij goed hygiënisch gedrag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Wat helpt?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🪧 borden en pictogrammen bij ingang, toilet en kamers</a:t>
            </a:r>
          </a:p>
          <a:p>
            <a:pPr marL="0" indent="0">
              <a:buNone/>
            </a:pPr>
            <a:r>
              <a:rPr lang="nl-NL" sz="2400" dirty="0"/>
              <a:t>🧴 genoeg zeep, handdoeken en desinfectie</a:t>
            </a:r>
          </a:p>
          <a:p>
            <a:pPr marL="0" indent="0">
              <a:buNone/>
            </a:pPr>
            <a:r>
              <a:rPr lang="nl-NL" sz="2400" dirty="0"/>
              <a:t>👍 positieve feedback (bijv. ‘bedankt voor handen wassen’)</a:t>
            </a:r>
          </a:p>
          <a:p>
            <a:pPr marL="0" indent="0">
              <a:buNone/>
            </a:pPr>
            <a:r>
              <a:rPr lang="nl-NL" sz="2400" dirty="0"/>
              <a:t>💻 informatie via folders, posters en digitaal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78EFF9-9545-B87D-FAF9-594C1EC12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56679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CA8EA-798A-597E-C81C-F0328CAB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l-NL" dirty="0"/>
            </a:br>
            <a:r>
              <a:rPr lang="nl-NL" dirty="0"/>
              <a:t>Belangrijk om te onthouden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EB7665-4E5F-6E22-3DCD-2EF9450DD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Duidelijke uitleg = betere naleving</a:t>
            </a:r>
          </a:p>
          <a:p>
            <a:pPr marL="0" indent="0">
              <a:buNone/>
            </a:pPr>
            <a:r>
              <a:rPr lang="nl-NL" sz="2400" dirty="0"/>
              <a:t>✅ Handhygiëne is de belangrijkste maatregel</a:t>
            </a:r>
          </a:p>
          <a:p>
            <a:pPr marL="0" indent="0">
              <a:buNone/>
            </a:pPr>
            <a:r>
              <a:rPr lang="nl-NL" sz="2400" dirty="0"/>
              <a:t>✅ Iedereen heeft een rol in infectiepreventie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6FE197-AA4F-88D0-B327-824DD158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120653F1-3206-C0C5-0BA7-13A2BA0C7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🧠</a:t>
            </a:r>
          </a:p>
        </p:txBody>
      </p:sp>
    </p:spTree>
    <p:extLst>
      <p:ext uri="{BB962C8B-B14F-4D97-AF65-F5344CB8AC3E}">
        <p14:creationId xmlns:p14="http://schemas.microsoft.com/office/powerpoint/2010/main" val="1861455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1A440-7FB6-58F0-8E11-ABDA9C9E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 naar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E88402-1C16-0283-81E9-C15B9D71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🗣️ Vindt er bij jullie in de praktijk altijd een intakegesprek plaats? </a:t>
            </a:r>
          </a:p>
          <a:p>
            <a:pPr marL="0" indent="0">
              <a:buNone/>
            </a:pPr>
            <a:r>
              <a:rPr lang="nl-NL" sz="2400" dirty="0"/>
              <a:t>       Wie voert dit gesprek?</a:t>
            </a:r>
          </a:p>
          <a:p>
            <a:pPr marL="0" indent="0">
              <a:buNone/>
            </a:pPr>
            <a:r>
              <a:rPr lang="nl-NL" sz="2400" dirty="0"/>
              <a:t>       Kan je dit gesprek in een verslag nalezen?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🪧 Zijn er in de praktijk borden en pictogrammen bij ingang, toilet en kamers  </a:t>
            </a:r>
            <a:br>
              <a:rPr lang="nl-NL" sz="2400" dirty="0"/>
            </a:br>
            <a:r>
              <a:rPr lang="nl-NL" sz="2400" dirty="0"/>
              <a:t>       aanwezig om cliënten, bezoekers en mantelzorgers te wijzen op de </a:t>
            </a:r>
            <a:br>
              <a:rPr lang="nl-NL" sz="2400" dirty="0"/>
            </a:br>
            <a:r>
              <a:rPr lang="nl-NL" sz="2400" dirty="0"/>
              <a:t>       hygiënemaatregelen?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B43ECE-ED09-915D-21D3-0B49E7E3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5567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618</Words>
  <Application>Microsoft Office PowerPoint</Application>
  <PresentationFormat>Breedbeeld</PresentationFormat>
  <Paragraphs>121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Calibri</vt:lpstr>
      <vt:lpstr>Roboto</vt:lpstr>
      <vt:lpstr>Kantoorthema</vt:lpstr>
      <vt:lpstr> Persoonlijke hygiëne van zorgvrager, bezoeker en mantelzorger</vt:lpstr>
      <vt:lpstr>Leeswijzer</vt:lpstr>
      <vt:lpstr>Waarom is persoonlijke hygiëne belangrijk?</vt:lpstr>
      <vt:lpstr> Intakegesprek met de zorgvrager </vt:lpstr>
      <vt:lpstr> Intakegesprek met de zorgvrager </vt:lpstr>
      <vt:lpstr> Hygiëne voor de zorgvrager </vt:lpstr>
      <vt:lpstr> Hygiëne voor de zorgvrager </vt:lpstr>
      <vt:lpstr> Hygiëne voor bezoekers </vt:lpstr>
      <vt:lpstr> Hygiëne voor bezoekers </vt:lpstr>
      <vt:lpstr> Hygiëne voor mantelzorgers </vt:lpstr>
      <vt:lpstr> Hygiëne voor mantelzorgers </vt:lpstr>
      <vt:lpstr> Organisatie van zorg </vt:lpstr>
      <vt:lpstr> Belangrijk om te onthouden</vt:lpstr>
      <vt:lpstr>Terug naar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5</cp:revision>
  <dcterms:created xsi:type="dcterms:W3CDTF">2024-04-11T08:01:36Z</dcterms:created>
  <dcterms:modified xsi:type="dcterms:W3CDTF">2026-08-20T08:50:45Z</dcterms:modified>
</cp:coreProperties>
</file>